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60" r:id="rId3"/>
    <p:sldId id="259" r:id="rId4"/>
    <p:sldId id="261" r:id="rId5"/>
    <p:sldId id="256" r:id="rId6"/>
    <p:sldId id="257" r:id="rId7"/>
    <p:sldId id="258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4" autoAdjust="0"/>
    <p:restoredTop sz="94660"/>
  </p:normalViewPr>
  <p:slideViewPr>
    <p:cSldViewPr>
      <p:cViewPr varScale="1">
        <p:scale>
          <a:sx n="70" d="100"/>
          <a:sy n="7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16913-ADB2-45B5-8CA1-C78E0C23F74A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EE16A-7C61-4DF2-965C-02C83191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1131A-7102-4BE3-BDF4-74A7358C617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EADB2-4F11-47E0-98D0-64C88FA7E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14400" y="1219200"/>
            <a:ext cx="7315200" cy="24384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000000"/>
                </a:solidFill>
                <a:latin typeface="Cambria" pitchFamily="18" charset="0"/>
              </a:rPr>
              <a:t>Training Session on</a:t>
            </a:r>
            <a:br>
              <a:rPr lang="en-US" sz="4400" b="1" dirty="0" smtClean="0">
                <a:solidFill>
                  <a:srgbClr val="000000"/>
                </a:solidFill>
                <a:latin typeface="Cambria" pitchFamily="18" charset="0"/>
              </a:rPr>
            </a:br>
            <a:r>
              <a:rPr lang="en-US" sz="4400" b="1" dirty="0" smtClean="0">
                <a:solidFill>
                  <a:srgbClr val="000000"/>
                </a:solidFill>
                <a:latin typeface="Cambria" pitchFamily="18" charset="0"/>
              </a:rPr>
              <a:t>Essential Features of an Integrated Coastal Zone Planning  and Management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b="1" dirty="0" smtClean="0">
              <a:solidFill>
                <a:srgbClr val="000000"/>
              </a:solidFill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>
              <a:latin typeface="Cambria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latin typeface="Cambria" pitchFamily="18" charset="0"/>
              </a:rPr>
              <a:t>Meeting of </a:t>
            </a:r>
            <a:r>
              <a:rPr lang="en-US" sz="2400" dirty="0" smtClean="0">
                <a:latin typeface="Cambria" pitchFamily="18" charset="0"/>
              </a:rPr>
              <a:t>the interagency group  are fully transparent and open to the public.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latin typeface="Cambria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Cambria" pitchFamily="18" charset="0"/>
              </a:rPr>
              <a:t>The interagency group operates with written </a:t>
            </a:r>
            <a:r>
              <a:rPr lang="en-US" sz="2400" dirty="0" err="1" smtClean="0">
                <a:latin typeface="Cambria" pitchFamily="18" charset="0"/>
              </a:rPr>
              <a:t>ToRs</a:t>
            </a:r>
            <a:r>
              <a:rPr lang="en-US" sz="2400" dirty="0" smtClean="0">
                <a:latin typeface="Cambria" pitchFamily="18" charset="0"/>
              </a:rPr>
              <a:t> and a firm timetable for producing a report and recommendations. 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latin typeface="Cambria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Cambria" pitchFamily="18" charset="0"/>
              </a:rPr>
              <a:t>The report and its recommendations are presented at formal public hearings before being sent along with the outcome of such public hearings to the decision makers for action.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130425"/>
            <a:ext cx="9144000" cy="1984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Thank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you for your attention!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ICZM Conflict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Management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429000"/>
            <a:ext cx="5486400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Conflicts that arise may be of:</a:t>
            </a:r>
          </a:p>
          <a:p>
            <a:pPr marL="225425" indent="-225425">
              <a:buFont typeface="Arial" pitchFamily="34" charset="0"/>
              <a:buChar char="•"/>
            </a:pPr>
            <a:endParaRPr lang="en-US" sz="2400" dirty="0" smtClean="0">
              <a:latin typeface="Cambria" pitchFamily="18" charset="0"/>
            </a:endParaRPr>
          </a:p>
          <a:p>
            <a:pPr marL="857250" lvl="1" indent="-400050">
              <a:buFont typeface="+mj-lt"/>
              <a:buAutoNum type="romanLcPeriod"/>
            </a:pPr>
            <a:r>
              <a:rPr lang="en-US" sz="2400" dirty="0" smtClean="0">
                <a:latin typeface="Cambria" pitchFamily="18" charset="0"/>
              </a:rPr>
              <a:t>a "vertical" nature, i.e., occurring between users at different levels, </a:t>
            </a:r>
          </a:p>
          <a:p>
            <a:pPr marL="857250" lvl="1" indent="-400050"/>
            <a:r>
              <a:rPr lang="en-US" sz="2400" dirty="0">
                <a:latin typeface="Cambria" pitchFamily="18" charset="0"/>
              </a:rPr>
              <a:t>	</a:t>
            </a:r>
            <a:r>
              <a:rPr lang="en-US" sz="2400" dirty="0" smtClean="0">
                <a:latin typeface="Cambria" pitchFamily="18" charset="0"/>
              </a:rPr>
              <a:t>Ex: conflict between a national authority, who wants to establish a nature conservation area in the context of a national nature policy, and a local community, who wants to invest in industrial development to raise the income of the local people.</a:t>
            </a:r>
          </a:p>
          <a:p>
            <a:pPr marL="857250" lvl="1" indent="-400050"/>
            <a:endParaRPr lang="en-US" sz="2400" dirty="0" smtClean="0">
              <a:latin typeface="Cambria" pitchFamily="18" charset="0"/>
            </a:endParaRPr>
          </a:p>
          <a:p>
            <a:pPr marL="857250" lvl="1" indent="-400050">
              <a:buFont typeface="+mj-lt"/>
              <a:buAutoNum type="romanLcPeriod" startAt="2"/>
            </a:pPr>
            <a:r>
              <a:rPr lang="en-US" sz="2400" dirty="0">
                <a:latin typeface="Cambria" pitchFamily="18" charset="0"/>
              </a:rPr>
              <a:t>	</a:t>
            </a:r>
            <a:r>
              <a:rPr lang="en-US" sz="2400" dirty="0" smtClean="0">
                <a:latin typeface="Cambria" pitchFamily="18" charset="0"/>
              </a:rPr>
              <a:t>a "horizontal" nature, i.e., users at the same level in different sectors.</a:t>
            </a:r>
          </a:p>
          <a:p>
            <a:pPr marL="858838" lvl="2" indent="55563"/>
            <a:r>
              <a:rPr lang="en-US" sz="2400" dirty="0" smtClean="0">
                <a:latin typeface="Cambria" pitchFamily="18" charset="0"/>
              </a:rPr>
              <a:t>Ex:  conflict between people mining sand from the beach to build new houses somewhere up-country, and the people living near the coastline, who object the sand mining because their houses are threatened by the coastal erosion as a result. </a:t>
            </a:r>
            <a:endParaRPr lang="en-US" sz="2400" dirty="0"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buFont typeface="Wingdings" pitchFamily="2" charset="2"/>
              <a:buChar char="§"/>
            </a:pPr>
            <a:r>
              <a:rPr lang="en-US" sz="2200" dirty="0" smtClean="0">
                <a:latin typeface="Cambria" pitchFamily="18" charset="0"/>
              </a:rPr>
              <a:t>To address larger conflicts, the ICZM programs should establish an arbitration system:</a:t>
            </a:r>
          </a:p>
          <a:p>
            <a:pPr marL="225425" indent="-225425"/>
            <a:r>
              <a:rPr lang="en-US" sz="2200" dirty="0" smtClean="0">
                <a:latin typeface="Cambria" pitchFamily="18" charset="0"/>
              </a:rPr>
              <a:t> </a:t>
            </a:r>
          </a:p>
          <a:p>
            <a:pPr marL="682625" lvl="1" indent="-225425">
              <a:buFont typeface="Arial" pitchFamily="34" charset="0"/>
              <a:buChar char="•"/>
            </a:pPr>
            <a:r>
              <a:rPr lang="en-US" sz="2200" dirty="0" smtClean="0">
                <a:latin typeface="Cambria" pitchFamily="18" charset="0"/>
              </a:rPr>
              <a:t>provision of a clear methodology to handle conflicts and come to a solution. </a:t>
            </a:r>
          </a:p>
          <a:p>
            <a:pPr marL="682625" lvl="1" indent="-225425">
              <a:buFont typeface="Arial" pitchFamily="34" charset="0"/>
              <a:buChar char="•"/>
            </a:pPr>
            <a:endParaRPr lang="en-US" sz="2200" dirty="0" smtClean="0">
              <a:latin typeface="Cambria" pitchFamily="18" charset="0"/>
            </a:endParaRPr>
          </a:p>
          <a:p>
            <a:pPr marL="682625" lvl="1" indent="-225425">
              <a:buFont typeface="Arial" pitchFamily="34" charset="0"/>
              <a:buChar char="•"/>
            </a:pPr>
            <a:r>
              <a:rPr lang="en-US" sz="2200" dirty="0" smtClean="0">
                <a:latin typeface="Cambria" pitchFamily="18" charset="0"/>
              </a:rPr>
              <a:t> For every conflict, a procedure can be tailored to suit its specific needs.</a:t>
            </a:r>
          </a:p>
          <a:p>
            <a:pPr marL="682625" lvl="1" indent="-225425">
              <a:buFont typeface="Arial" pitchFamily="34" charset="0"/>
              <a:buChar char="•"/>
            </a:pPr>
            <a:endParaRPr lang="en-US" sz="2200" dirty="0" smtClean="0">
              <a:latin typeface="Cambria" pitchFamily="18" charset="0"/>
            </a:endParaRPr>
          </a:p>
          <a:p>
            <a:pPr marL="682625" lvl="1" indent="-225425">
              <a:buFont typeface="Arial" pitchFamily="34" charset="0"/>
              <a:buChar char="•"/>
            </a:pPr>
            <a:r>
              <a:rPr lang="en-US" sz="2200" dirty="0" smtClean="0">
                <a:latin typeface="Cambria" pitchFamily="18" charset="0"/>
              </a:rPr>
              <a:t>For example, an </a:t>
            </a:r>
            <a:r>
              <a:rPr lang="en-US" sz="2200" i="1" dirty="0" smtClean="0">
                <a:latin typeface="Cambria" pitchFamily="18" charset="0"/>
              </a:rPr>
              <a:t>ad hoc</a:t>
            </a:r>
            <a:r>
              <a:rPr lang="en-US" sz="2200" dirty="0" smtClean="0">
                <a:latin typeface="Cambria" pitchFamily="18" charset="0"/>
              </a:rPr>
              <a:t> task force can be established (a commission, a scientific body) to search for a solution for a particular problem.</a:t>
            </a:r>
          </a:p>
          <a:p>
            <a:pPr marL="682625" lvl="1" indent="-225425">
              <a:buFont typeface="Arial" pitchFamily="34" charset="0"/>
              <a:buChar char="•"/>
            </a:pPr>
            <a:endParaRPr lang="en-US" sz="2200" dirty="0" smtClean="0">
              <a:latin typeface="Cambria" pitchFamily="18" charset="0"/>
            </a:endParaRPr>
          </a:p>
          <a:p>
            <a:pPr marL="682625" lvl="1" indent="-225425">
              <a:buFont typeface="Arial" pitchFamily="34" charset="0"/>
              <a:buChar char="•"/>
            </a:pPr>
            <a:r>
              <a:rPr lang="en-US" sz="2200" dirty="0" smtClean="0">
                <a:latin typeface="Cambria" pitchFamily="18" charset="0"/>
              </a:rPr>
              <a:t> A policy dialogue could be established to bring the conflicting parties together and have them discuss under the leadership of an "independent" person (a mediator). </a:t>
            </a:r>
          </a:p>
          <a:p>
            <a:pPr marL="682625" lvl="1" indent="-225425">
              <a:buFont typeface="Arial" pitchFamily="34" charset="0"/>
              <a:buChar char="•"/>
            </a:pPr>
            <a:endParaRPr lang="en-US" sz="2200" dirty="0" smtClean="0">
              <a:latin typeface="Cambria" pitchFamily="18" charset="0"/>
            </a:endParaRPr>
          </a:p>
          <a:p>
            <a:pPr marL="682625" lvl="1" indent="-225425">
              <a:buFont typeface="Arial" pitchFamily="34" charset="0"/>
              <a:buChar char="•"/>
            </a:pPr>
            <a:r>
              <a:rPr lang="en-US" sz="2200" dirty="0" smtClean="0">
                <a:latin typeface="Cambria" pitchFamily="18" charset="0"/>
              </a:rPr>
              <a:t>An arbitration procedure can be started where it is impossible to find a solution through negotiations. If all fails, legal procedures must be used to enforce a solution. Such procedures are a time and money consuming and should therefore be avoided. </a:t>
            </a:r>
            <a:endParaRPr lang="en-US" sz="22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914400"/>
            <a:ext cx="9144000" cy="1470025"/>
          </a:xfrm>
        </p:spPr>
        <p:txBody>
          <a:bodyPr/>
          <a:lstStyle/>
          <a:p>
            <a:r>
              <a:rPr lang="en-US" b="1" dirty="0" smtClean="0">
                <a:latin typeface="Cambria" pitchFamily="18" charset="0"/>
              </a:rPr>
              <a:t>Barriers to the Initiation of ICZM</a:t>
            </a:r>
            <a:endParaRPr lang="en-US" b="1" dirty="0"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2743200" y="2971800"/>
            <a:ext cx="3657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Cambria" pitchFamily="18" charset="0"/>
              </a:rPr>
              <a:t>Any proposed initiative will certainly counter barriers to its acceptance as well as initiative.</a:t>
            </a:r>
          </a:p>
          <a:p>
            <a:pPr algn="just"/>
            <a:endParaRPr lang="en-US" dirty="0" smtClean="0">
              <a:latin typeface="Cambria" pitchFamily="18" charset="0"/>
            </a:endParaRPr>
          </a:p>
          <a:p>
            <a:pPr algn="just"/>
            <a:r>
              <a:rPr lang="en-US" dirty="0" smtClean="0">
                <a:latin typeface="Cambria" pitchFamily="18" charset="0"/>
              </a:rPr>
              <a:t>ICZM implementation may be seen by some as altering the existing balance of power among Government units.</a:t>
            </a:r>
          </a:p>
          <a:p>
            <a:pPr algn="just"/>
            <a:endParaRPr lang="en-US" dirty="0" smtClean="0">
              <a:latin typeface="Cambria" pitchFamily="18" charset="0"/>
            </a:endParaRPr>
          </a:p>
          <a:p>
            <a:pPr algn="just"/>
            <a:r>
              <a:rPr lang="en-US" dirty="0" smtClean="0">
                <a:latin typeface="Cambria" pitchFamily="18" charset="0"/>
              </a:rPr>
              <a:t>Solution: well written and well reasoned document clearly indicating what ICZM is and what it is not is essential.</a:t>
            </a:r>
            <a:endParaRPr lang="en-US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>
                <a:latin typeface="Cambria" pitchFamily="18" charset="0"/>
              </a:rPr>
              <a:t>4 Barriers to Initiation of ICZM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525963"/>
          </a:xfrm>
        </p:spPr>
        <p:txBody>
          <a:bodyPr>
            <a:noAutofit/>
          </a:bodyPr>
          <a:lstStyle/>
          <a:p>
            <a:pPr marL="571500" indent="-571500">
              <a:buFont typeface="+mj-lt"/>
              <a:buAutoNum type="romanLcPeriod"/>
            </a:pPr>
            <a:r>
              <a:rPr lang="en-US" sz="2400" dirty="0" err="1" smtClean="0">
                <a:latin typeface="Cambria" pitchFamily="18" charset="0"/>
              </a:rPr>
              <a:t>Bureacratic</a:t>
            </a:r>
            <a:r>
              <a:rPr lang="en-US" sz="2400" dirty="0" smtClean="0">
                <a:latin typeface="Cambria" pitchFamily="18" charset="0"/>
              </a:rPr>
              <a:t> Inertia</a:t>
            </a:r>
          </a:p>
          <a:p>
            <a:pPr marL="1027113" lvl="1" indent="-393700">
              <a:buFont typeface="Wingdings" pitchFamily="2" charset="2"/>
              <a:buChar char="§"/>
            </a:pPr>
            <a:r>
              <a:rPr lang="en-US" sz="2400" dirty="0" smtClean="0">
                <a:latin typeface="Cambria" pitchFamily="18" charset="0"/>
              </a:rPr>
              <a:t>Resistance to change</a:t>
            </a:r>
          </a:p>
          <a:p>
            <a:pPr marL="1027113" lvl="1" indent="-393700">
              <a:buNone/>
            </a:pPr>
            <a:endParaRPr lang="en-US" sz="2400" dirty="0" smtClean="0">
              <a:latin typeface="Cambria" pitchFamily="18" charset="0"/>
            </a:endParaRPr>
          </a:p>
          <a:p>
            <a:pPr marL="576263" indent="-576263">
              <a:buFont typeface="+mj-lt"/>
              <a:buAutoNum type="romanLcPeriod"/>
            </a:pPr>
            <a:r>
              <a:rPr lang="en-US" sz="2400" dirty="0" smtClean="0">
                <a:latin typeface="Cambria" pitchFamily="18" charset="0"/>
              </a:rPr>
              <a:t>Turf</a:t>
            </a:r>
          </a:p>
          <a:p>
            <a:pPr marL="1082675" lvl="1" indent="-449263">
              <a:buFont typeface="Wingdings" pitchFamily="2" charset="2"/>
              <a:buChar char="§"/>
            </a:pPr>
            <a:r>
              <a:rPr lang="en-US" sz="2400" dirty="0" smtClean="0">
                <a:latin typeface="Cambria" pitchFamily="18" charset="0"/>
              </a:rPr>
              <a:t>Opposition to changes seen as competing with or threatening an agency’s mission or resource base</a:t>
            </a:r>
          </a:p>
          <a:p>
            <a:pPr marL="1082675" lvl="1" indent="-449263">
              <a:buNone/>
            </a:pPr>
            <a:endParaRPr lang="en-US" sz="2400" dirty="0" smtClean="0">
              <a:latin typeface="Cambria" pitchFamily="18" charset="0"/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sz="2400" dirty="0" smtClean="0">
                <a:latin typeface="Cambria" pitchFamily="18" charset="0"/>
              </a:rPr>
              <a:t>Ideological Opposition</a:t>
            </a:r>
          </a:p>
          <a:p>
            <a:pPr marL="1027113" indent="-393700">
              <a:buFont typeface="Wingdings" pitchFamily="2" charset="2"/>
              <a:buChar char="§"/>
            </a:pPr>
            <a:r>
              <a:rPr lang="en-US" sz="2400" dirty="0" smtClean="0">
                <a:latin typeface="Cambria" pitchFamily="18" charset="0"/>
              </a:rPr>
              <a:t>Based on influential differences</a:t>
            </a:r>
          </a:p>
          <a:p>
            <a:pPr marL="571500" indent="-571500">
              <a:buNone/>
            </a:pPr>
            <a:endParaRPr lang="en-US" sz="2400" dirty="0">
              <a:latin typeface="Cambria" pitchFamily="18" charset="0"/>
            </a:endParaRPr>
          </a:p>
          <a:p>
            <a:pPr marL="571500" indent="-571500">
              <a:buFont typeface="+mj-lt"/>
              <a:buAutoNum type="romanLcPeriod" startAt="4"/>
            </a:pPr>
            <a:r>
              <a:rPr lang="en-US" sz="2400" dirty="0" smtClean="0">
                <a:latin typeface="Cambria" pitchFamily="18" charset="0"/>
              </a:rPr>
              <a:t>Opposition from Economic Interests</a:t>
            </a:r>
          </a:p>
          <a:p>
            <a:pPr marL="1082675" indent="-449263">
              <a:buFont typeface="Wingdings" pitchFamily="2" charset="2"/>
              <a:buChar char="§"/>
            </a:pPr>
            <a:r>
              <a:rPr lang="en-US" sz="2400" dirty="0" smtClean="0">
                <a:latin typeface="Cambria" pitchFamily="18" charset="0"/>
              </a:rPr>
              <a:t>Tied to existing patterns of ocean or coastal use that are benefiting from the status quo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9144000" cy="198437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" pitchFamily="18" charset="0"/>
              </a:rPr>
              <a:t>Conditions Facilitating Successful Initiation of ICZM</a:t>
            </a:r>
            <a:endParaRPr lang="en-US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The decision to form an interagency group to initiate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an ICZM program must be made at the highest level of Government (Prime minister or President).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2400" baseline="0" dirty="0">
              <a:latin typeface="Cambria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Positive support from leaders of the relevant ministries or departments if evident.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2400" dirty="0">
              <a:latin typeface="Cambria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The interagency group is led by a senior policy-level official from a unit above the level of the line ministries, i.e. a national policy office, a national budget office or the president or prime minister’s office.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2400" dirty="0">
              <a:latin typeface="Cambria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The interagency group includes representative from all relevant ministries or departments (oceans, fisheries, environment, natural resources, coast guard) as well as representatives from involved local governments and NGOs.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478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Barriers to the Initiation of ICZM</vt:lpstr>
      <vt:lpstr>Slide 6</vt:lpstr>
      <vt:lpstr>4 Barriers to Initiation of ICZM</vt:lpstr>
      <vt:lpstr>Conditions Facilitating Successful Initiation of ICZM</vt:lpstr>
      <vt:lpstr>Slide 9</vt:lpstr>
      <vt:lpstr>Slide 10</vt:lpstr>
      <vt:lpstr>Slide 11</vt:lpstr>
    </vt:vector>
  </TitlesOfParts>
  <Company>Yashna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Yashna</dc:creator>
  <cp:lastModifiedBy>Yashna</cp:lastModifiedBy>
  <cp:revision>3</cp:revision>
  <dcterms:created xsi:type="dcterms:W3CDTF">2011-11-13T20:58:57Z</dcterms:created>
  <dcterms:modified xsi:type="dcterms:W3CDTF">2012-02-02T19:11:19Z</dcterms:modified>
</cp:coreProperties>
</file>